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1" r:id="rId21"/>
    <p:sldId id="282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D77FB-6BAF-41C8-B616-F8C93F814CE0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5DA1D-A71E-4B22-874C-9F04EF8F7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1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73F65D6-0CB4-4824-882D-916C76901E8D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http://www.rockwoodwaterandgas.com/sitebuildercontent/sitebuilderpictures/.pond/SAFETY.jpg.w300h388.jpg</a:t>
            </a:r>
            <a:br>
              <a:rPr lang="en-US" smtClean="0"/>
            </a:br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ADB134-4D51-4737-B935-FAB05FF58740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6DE2C76-64DB-468C-B2B9-3C8F700FA29E}" type="slidenum">
              <a:rPr lang="en-US" sz="1200"/>
              <a:pPr eaLnBrk="1" hangingPunct="1"/>
              <a:t>13</a:t>
            </a:fld>
            <a:endParaRPr lang="en-US" sz="12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68614D5-19ED-41CB-A5CB-271CE62B855E}" type="slidenum">
              <a:rPr lang="en-US" sz="1200"/>
              <a:pPr eaLnBrk="1" hangingPunct="1"/>
              <a:t>14</a:t>
            </a:fld>
            <a:endParaRPr lang="en-U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36C4D0A-17E0-4EAA-B58E-770F1FF24020}" type="slidenum">
              <a:rPr lang="en-US" sz="1200"/>
              <a:pPr eaLnBrk="1" hangingPunct="1"/>
              <a:t>15</a:t>
            </a:fld>
            <a:endParaRPr lang="en-US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  <a:br>
              <a:rPr lang="en-US" smtClean="0"/>
            </a:br>
            <a:r>
              <a:rPr lang="en-US" smtClean="0"/>
              <a:t>http://www.cartoonstock.com/newscartoons/cartoonists/rha/lowres/rhan190l.jpg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9892A31-262D-4AAD-BA25-156842346AC5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DF3BD5-7222-40E9-9841-938B836381E6}" type="slidenum">
              <a:rPr lang="en-US" sz="1200"/>
              <a:pPr eaLnBrk="1" hangingPunct="1"/>
              <a:t>17</a:t>
            </a:fld>
            <a:endParaRPr lang="en-US" sz="120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9BDFDC-1543-489B-A51A-CFAE0C8F87BE}" type="slidenum">
              <a:rPr lang="en-US" sz="1200"/>
              <a:pPr eaLnBrk="1" hangingPunct="1"/>
              <a:t>18</a:t>
            </a:fld>
            <a:endParaRPr lang="en-US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  <a:br>
              <a:rPr lang="en-US" smtClean="0"/>
            </a:br>
            <a:r>
              <a:rPr lang="en-US" smtClean="0"/>
              <a:t>http://www.physics.utah.edu/facilities/safety/18chood.gif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FF84549-8F24-4134-BA2A-E9E27A7C158B}" type="slidenum">
              <a:rPr lang="en-US" sz="1200"/>
              <a:pPr eaLnBrk="1" hangingPunct="1"/>
              <a:t>19</a:t>
            </a:fld>
            <a:endParaRPr lang="en-US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  <a:br>
              <a:rPr lang="en-US" smtClean="0"/>
            </a:br>
            <a:r>
              <a:rPr lang="en-US" smtClean="0"/>
              <a:t>http://www.physics.utah.edu/facilities/safety/18chood.gif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3EE248-9869-4BF6-900B-67577E01C46D}" type="slidenum">
              <a:rPr lang="en-US" sz="1200"/>
              <a:pPr eaLnBrk="1" hangingPunct="1"/>
              <a:t>20</a:t>
            </a:fld>
            <a:endParaRPr 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E957432-C15D-4F94-8EDA-3F564BBC16C6}" type="slidenum">
              <a:rPr lang="en-US" sz="1200"/>
              <a:pPr eaLnBrk="1" hangingPunct="1"/>
              <a:t>21</a:t>
            </a:fld>
            <a:endParaRPr lang="en-US" sz="120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30A8991-B613-4D59-A551-E356653D3BCC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www.utpb.edu/utpb_adm/BusinessAffairs/OfficeOfEHS/images/safety_main.jpg&amp;imgrefurl=http://www.utpb.edu/utpb_adm/BusinessAffairs/OfficeOfEHS/index_frame.htm&amp;h=360&amp;w=358&amp;sz=49&amp;tbnid=M4hbjYJ8bTeETM:&amp;tbnh=121&amp;tbnw=120&amp;prev=/images%3Fq%3Dsafety%2Bimages%26um%3D1&amp;start=1&amp;sa=X&amp;oi=images&amp;ct=image&amp;cd=1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308964E-A639-49BE-A7EA-1E3713A89A20}" type="slidenum">
              <a:rPr lang="en-US" sz="1200"/>
              <a:pPr eaLnBrk="1" hangingPunct="1"/>
              <a:t>22</a:t>
            </a:fld>
            <a:endParaRPr lang="en-US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http://www.cartoonstock.com/lowres/sea0209l.jpg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7A2D8B0-D2B3-4CB8-AF51-D497F99858D0}" type="slidenum">
              <a:rPr lang="en-US" sz="1200"/>
              <a:pPr eaLnBrk="1" hangingPunct="1"/>
              <a:t>23</a:t>
            </a:fld>
            <a:endParaRPr lang="en-US" sz="120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E217BD0-349B-45D2-8239-E1ED95454869}" type="slidenum">
              <a:rPr lang="en-US" sz="1200"/>
              <a:pPr eaLnBrk="1" hangingPunct="1"/>
              <a:t>24</a:t>
            </a:fld>
            <a:endParaRPr lang="en-US" sz="120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F5FDC17-13B3-4E22-8233-E727D906CA6A}" type="slidenum">
              <a:rPr lang="en-US" sz="1200"/>
              <a:pPr eaLnBrk="1" hangingPunct="1"/>
              <a:t>25</a:t>
            </a:fld>
            <a:endParaRPr lang="en-US" sz="12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http://www.blinn.edu/brazos/natscience/lab/man.gif</a:t>
            </a:r>
            <a:br>
              <a:rPr lang="en-US" smtClean="0"/>
            </a:br>
            <a:r>
              <a:rPr lang="en-US" smtClean="0"/>
              <a:t>http://images.google.com/imgres?imgurl=http://www.morrisonlabs.com/images/lab%2520safety/labkidsmistakes.jpg&amp;imgrefurl=http://www.morrisonlabs.com/lab_safety.htm&amp;h=319&amp;w=600&amp;sz=32&amp;hl=en&amp;start=101&amp;um=1&amp;tbnid=ijK8pYVbZiTVaM:&amp;tbnh=72&amp;tbnw=135&amp;prev=/images%3Fq%3Dlab%2Bsafety%2Bimages%26start%3D100%26ndsp%3D20%26svnum%3D10%26um%3D1%26hl%3Den%26rls%3DGGLB,GGLB:1969-53,GGLB:en%26sa%3D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A50820B-CE25-4965-8498-C75B9F728C35}" type="slidenum">
              <a:rPr lang="en-US" sz="1200"/>
              <a:pPr eaLnBrk="1" hangingPunct="1"/>
              <a:t>5</a:t>
            </a:fld>
            <a:endParaRPr 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EFF7A49-65C8-434A-A0E9-3107304319FC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3BF79AD-EC50-4B6E-95FC-ACE4AAA16B05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www.morrisonlabs.com/images/lab%2520safety/labkidsmistakes.jpg&amp;imgrefurl=http://www.morrisonlabs.com/lab_safety.htm&amp;h=319&amp;w=600&amp;sz=32&amp;hl=en&amp;start=101&amp;um=1&amp;tbnid=ijK8pYVbZiTVaM:&amp;tbnh=72&amp;tbnw=135&amp;prev=/images%3Fq%3Dlab%2Bsafety%2Bimages%26start%3D100%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C8B3021-4F61-4B60-8138-5B894668E824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www.morrisonlabs.com/images/lab%2520safety/labkidsmistakes.jpg&amp;imgrefurl=http://www.morrisonlabs.com/lab_safety.htm&amp;h=319&amp;w=600&amp;sz=32&amp;hl=en&amp;start=101&amp;um=1&amp;tbnid=ijK8pYVbZiTVaM:&amp;tbnh=72&amp;tbnw=135&amp;prev=/images%3Fq%3Dlab%2Bsafety%2Bimages%26start%3D100%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BF32168-95B3-454A-8029-6F63C830778F}" type="slidenum">
              <a:rPr lang="en-US" sz="1200"/>
              <a:pPr eaLnBrk="1" hangingPunct="1"/>
              <a:t>9</a:t>
            </a:fld>
            <a:endParaRPr 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sme.clc.uc.edu/labsafety/Amy%2520%26%2520Shower.JPG&amp;imgrefurl=http://sme.clc.uc.edu/labsafety/index.htm&amp;h=400&amp;w=400&amp;sz=166&amp;hl=en&amp;start=41&amp;um=1&amp;tbnid=kaMEXKY4mzKodM:&amp;tbnh=124&amp;tbnw=124&amp;prev=/images%3Fq%3Dlab%2Bsafety%2Bimages%26start%3D40%26ndsp%3D20%26svnum%3D10%26um%3D1%26hl%3Den%26rls%3DGGLB,GGLB:1969-53,GGLB:en%26sa%3DN</a:t>
            </a:r>
            <a:br>
              <a:rPr lang="en-US" smtClean="0"/>
            </a:br>
            <a:r>
              <a:rPr lang="en-US" smtClean="0"/>
              <a:t>http://images.google.com/imgres?imgurl=http://www.morrisonlabs.com/images/lab%2520safety/labkidsmistakes.jpg&amp;imgrefurl=http://www.morrisonlabs.com/lab_safety.htm&amp;h=319&amp;w=600&amp;sz=32&amp;hl=en&amp;start=101&amp;um=1&amp;tbnid=ijK8pYVbZiTVaM:&amp;tbnh=72&amp;tbnw=135&amp;prev=/images%3Fq%3Dlab%2Bsafety%2Bimages%26start%3D100%26ndsp%3D20%26svnum%3D10%26um%3D1%26hl%3Den%26rls%3DGGLB,GGLB:1969-53,GGLB:en%26sa%3D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45836AB-5551-4794-A49E-597AC2FDC3CF}" type="slidenum">
              <a:rPr lang="en-US" sz="1200"/>
              <a:pPr eaLnBrk="1" hangingPunct="1"/>
              <a:t>10</a:t>
            </a:fld>
            <a:endParaRPr lang="en-US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68.90.81.6/ScienceTAKS/Integration/Science%2520TAKS%2520Objective%25201/safety4.jpg&amp;imgrefurl=http://68.90.81.6/ScienceTAKS/Integration/Science%2520TAKS%2520Objective%25201/safetysymbols.htm&amp;h=95&amp;w=93&amp;sz=3&amp;hl=en&amp;start=32&amp;um=1&amp;tbnid=AOIrcMWCY6-NPM:&amp;tbnh=80&amp;tbnw=78&amp;prev=/images%3Fq%3DLab%2BSafety%2BSymbols%26start%3D20%26ndsp%3D20%26svnum%3D10%26um%3D1%26hl%3Den%26rls%3DGGLB,GGLB:1969-53,GGLB:en%26sa%3D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9EB113-F6BB-4139-889D-AE4A65F77520}" type="slidenum">
              <a:rPr lang="en-US" sz="1200"/>
              <a:pPr eaLnBrk="1" hangingPunct="1"/>
              <a:t>11</a:t>
            </a:fld>
            <a:endParaRPr lang="en-US" sz="120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http://images.google.com/imgres?imgurl=http://www.cartoonstock.com/newscartoons/cartoonists/mfl/lowres/mfln160l.jpg&amp;imgrefurl=http://www.cartoonstock.com/directory/s/science_lab.asp&amp;h=400&amp;w=370&amp;sz=27&amp;hl=en&amp;start=2&amp;um=1&amp;tbnid=XdURqFQR7vf2GM:&amp;tbnh=124&amp;tbnw=115&amp;prev=/images%3Fq%3Dscience%2Blab%2Bsafety%2Bicons%26svnum%3D10%26um%3D1%26hl%3Den%26rls%3DGGLB,GGLB:1969-53,GGLB:en%26sa%3DG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9929B-8B39-4A99-9922-E14858102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22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B5F6-93D3-48D2-AD1B-FDA64AFB0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1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5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343B979-F6F3-4D82-BC89-F06281F527FE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D73F5A69-216D-4309-AFC8-2E2BFA9CEE7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/imgres?imgurl=http://www.foodprotection.org/images/Icons/HANDWASH_TN.GIF&amp;imgrefurl=http://www.foodprotection.org/aboutIAFP/IconMain.asp&amp;h=157&amp;w=150&amp;sz=3&amp;tbnid=z8ZMmVYM_8EpkM:&amp;tbnh=97&amp;tbnw=93&amp;prev=/images?q=safety+icons&amp;um=1&amp;start=2&amp;sa=X&amp;oi=images&amp;ct=image&amp;cd=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3.jpeg"/><Relationship Id="rId4" Type="http://schemas.openxmlformats.org/officeDocument/2006/relationships/hyperlink" Target="http://images.google.com/imgres?imgurl=http://www.foodprotection.org/images/Icons/HANDWASH_TN.GIF&amp;imgrefurl=http://www.foodprotection.org/aboutIAFP/IconMain.asp&amp;h=157&amp;w=150&amp;sz=3&amp;tbnid=z8ZMmVYM_8EpkM:&amp;tbnh=97&amp;tbnw=93&amp;prev=/images?q=safety+icons&amp;um=1&amp;start=2&amp;sa=X&amp;oi=images&amp;ct=image&amp;cd=2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mark.stosberg.com/Juggle/knive_under_leg_mp.jpg&amp;imgrefurl=http://www.stosberg.com/Juggle/&amp;h=876&amp;w=1059&amp;sz=116&amp;hl=en&amp;start=7&amp;um=1&amp;tbnid=3ae-vm5TNoE7SM:&amp;tbnh=124&amp;tbnw=150&amp;prev=/images?q=knife+juggling&amp;svnum=10&amp;um=1&amp;hl=en&amp;rls=GGLB,GGLB:1969-53,GGLB:en&amp;sa=N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N:\Science\A.%20Chavez\Integration\Science%20TAKS%20Objective%201\safety2.jpg" TargetMode="External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32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biggamehunt.net/graphics/photos_talltales/knife_basics_2.gif&amp;imgrefurl=http://www.biggamehunt.net/sections/Off_Season/Hunting_Knife_Basics_06280412.html&amp;h=521&amp;w=400&amp;sz=22&amp;hl=en&amp;start=25&amp;um=1&amp;tbnid=jWJuVmlcJYGvaM:&amp;tbnh=131&amp;tbnw=101&amp;prev=/images?q=knife+throwing+cartoons&amp;start=20&amp;ndsp=20&amp;svnum=10&amp;um=1&amp;hl=en&amp;rls=GGLB,GGLB:1969-53,GGLB:en&amp;sa=N" TargetMode="External"/><Relationship Id="rId5" Type="http://schemas.openxmlformats.org/officeDocument/2006/relationships/image" Target="file:///N:\Science\A.%20Chavez\Integration\Science%20TAKS%20Objective%201\safety2.jpg" TargetMode="External"/><Relationship Id="rId10" Type="http://schemas.openxmlformats.org/officeDocument/2006/relationships/image" Target="../media/image31.png"/><Relationship Id="rId4" Type="http://schemas.openxmlformats.org/officeDocument/2006/relationships/image" Target="../media/image27.jpeg"/><Relationship Id="rId9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4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jpeg"/><Relationship Id="rId5" Type="http://schemas.openxmlformats.org/officeDocument/2006/relationships/hyperlink" Target="http://images.google.com/imgres?imgurl=http://www.ueinet.com/images/pages/ElectricalSafety.jpg&amp;imgrefurl=http://www.ueinet.com/safety/&amp;h=367&amp;w=432&amp;sz=25&amp;hl=en&amp;start=26&amp;um=1&amp;tbnid=CQuZ2FmN7PUlKM:&amp;tbnh=107&amp;tbnw=126&amp;prev=/images?q=safety+images&amp;start=20&amp;ndsp=20&amp;svnum=10&amp;um=1&amp;hl=en&amp;rls=GGLB,GGLB:1969-53,GGLB:en&amp;sa=N" TargetMode="External"/><Relationship Id="rId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40.jpeg"/><Relationship Id="rId4" Type="http://schemas.openxmlformats.org/officeDocument/2006/relationships/image" Target="../media/image35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2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eg"/><Relationship Id="rId5" Type="http://schemas.openxmlformats.org/officeDocument/2006/relationships/image" Target="../media/image8.jpeg"/><Relationship Id="rId4" Type="http://schemas.openxmlformats.org/officeDocument/2006/relationships/hyperlink" Target="http://www.shutterstock.com/subscribe.mhtml" TargetMode="External"/><Relationship Id="rId9" Type="http://schemas.openxmlformats.org/officeDocument/2006/relationships/image" Target="../media/image4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hyperlink" Target="http://www.shutterstock.com/subscribe.mhtml" TargetMode="External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43.jpeg"/><Relationship Id="rId4" Type="http://schemas.openxmlformats.org/officeDocument/2006/relationships/image" Target="../media/image8.jpeg"/><Relationship Id="rId9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8.jpeg"/><Relationship Id="rId7" Type="http://schemas.openxmlformats.org/officeDocument/2006/relationships/hyperlink" Target="http://images.google.com/imgres?imgurl=http://www.pictureline.com/images/medium/PI1477_bottles.jpg&amp;imgrefurl=http://www.pictureline.com/products/2540/Delta_Chemical_Bottle_32oz./&amp;h=160&amp;w=160&amp;sz=16&amp;hl=en&amp;start=7&amp;um=1&amp;tbnid=n_BzU20Bu2I6QM:&amp;tbnh=98&amp;tbnw=98&amp;prev=/images?q=chemical+stock+bottles&amp;svnum=10&amp;um=1&amp;hl=en&amp;rls=GGLB,GGLB:1969-53,GGLB:en&amp;sa=N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hutterstock.com/subscribe.mhtml" TargetMode="External"/><Relationship Id="rId5" Type="http://schemas.openxmlformats.org/officeDocument/2006/relationships/image" Target="../media/image53.jpeg"/><Relationship Id="rId4" Type="http://schemas.openxmlformats.org/officeDocument/2006/relationships/image" Target="../media/image4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hyperlink" Target="http://www.shutterstock.com/subscribe.m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hyperlink" Target="http://www.shutterstock.com/subscribe.mhtml" TargetMode="External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risonlabs.com/softchalksafety/index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68.90.81.6/ScienceTAKS/Integration/index_HOME%20PAGE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http://www.shutterstock.com/subscribe.m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hutterstock.com/subscribe.m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whitworth.edu/Academic/Department/Chemistry/Classes/Images/goggles2.gif" TargetMode="External"/><Relationship Id="rId7" Type="http://schemas.openxmlformats.org/officeDocument/2006/relationships/hyperlink" Target="http://images.google.com/imgres?imgurl=http://www.tigerlair.com/hotdogandahalf/bear-goggles.jpg&amp;imgrefurl=http://www.mhd.miun.se/~stok/ghetto-gps/&amp;h=824&amp;w=942&amp;sz=127&amp;tbnid=v8HUiAYV7ZeDyM:&amp;tbnh=129&amp;tbnw=148&amp;prev=/images?q=safety+goggles&amp;um=1&amp;start=3&amp;sa=X&amp;oi=images&amp;ct=image&amp;cd=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whitworth.edu/Academic/Department/Chemistry/Classes/Images/goggles2.gif" TargetMode="External"/><Relationship Id="rId5" Type="http://schemas.openxmlformats.org/officeDocument/2006/relationships/image" Target="../media/image15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hyperlink" Target="http://images.google.com/imgres?imgurl=http://www.coop.uvic.ca/whmis/image/apron2.jpg&amp;imgrefurl=http://www.coop.uvic.ca/whmis/ppesym.html&amp;h=141&amp;w=150&amp;sz=5&amp;hl=en&amp;start=45&amp;um=1&amp;tbnid=duLtNRqraDvpxM:&amp;tbnh=90&amp;tbnw=96&amp;prev=/images?q=lab+apron+symbol&amp;start=40&amp;ndsp=20&amp;svnum=10&amp;um=1&amp;hl=en&amp;rls=GGLB,GGLB:1969-53,GGLB:en&amp;sa=N" TargetMode="Externa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Laboratory Safety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6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Protect Yourself</a:t>
            </a:r>
            <a:br>
              <a:rPr lang="en-US" sz="4000" b="1" smtClean="0"/>
            </a:br>
            <a:r>
              <a:rPr lang="en-US" sz="4000" b="1" smtClean="0"/>
              <a:t>Hand Safety</a:t>
            </a:r>
            <a:r>
              <a:rPr lang="en-US" sz="4000" smtClean="0"/>
              <a:t> </a:t>
            </a:r>
          </a:p>
        </p:txBody>
      </p:sp>
      <p:pic>
        <p:nvPicPr>
          <p:cNvPr id="11267" name="Picture 58" descr="safety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7" y="1981200"/>
            <a:ext cx="1143000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0" descr="http://www.foodprotection.org/aboutIAFP/IconMain.as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095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61" descr="washhand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95600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2" name="Rectangle 62"/>
          <p:cNvSpPr>
            <a:spLocks noChangeArrowheads="1"/>
          </p:cNvSpPr>
          <p:nvPr/>
        </p:nvSpPr>
        <p:spPr bwMode="auto">
          <a:xfrm>
            <a:off x="1143000" y="1828800"/>
            <a:ext cx="7620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If a chemical spills on your skin, notify the teacher and rinse with water for 15 minutes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Wash hands after every lab</a:t>
            </a:r>
          </a:p>
          <a:p>
            <a:pPr marL="342900" indent="-342900">
              <a:spcBef>
                <a:spcPct val="20000"/>
              </a:spcBef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11271" name="Picture 64" descr="mad%20scientist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613" y="3276600"/>
            <a:ext cx="2254250" cy="3124200"/>
          </a:xfrm>
          <a:noFill/>
        </p:spPr>
      </p:pic>
      <p:sp>
        <p:nvSpPr>
          <p:cNvPr id="71745" name="Rectangle 65"/>
          <p:cNvSpPr>
            <a:spLocks noChangeArrowheads="1"/>
          </p:cNvSpPr>
          <p:nvPr/>
        </p:nvSpPr>
        <p:spPr bwMode="auto">
          <a:xfrm>
            <a:off x="3581400" y="3352800"/>
            <a:ext cx="2438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Handle glassware, sharp tools and heated containers carefully</a:t>
            </a:r>
          </a:p>
          <a:p>
            <a:pPr marL="342900" indent="-342900">
              <a:spcBef>
                <a:spcPct val="20000"/>
              </a:spcBef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79328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2" grpId="0" build="p" autoUpdateAnimBg="0"/>
      <p:bldP spid="7174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Protect Yourself</a:t>
            </a:r>
            <a:br>
              <a:rPr lang="en-US" sz="4000" b="1" smtClean="0"/>
            </a:br>
            <a:r>
              <a:rPr lang="en-US" sz="4000" b="1" smtClean="0"/>
              <a:t>Hand Safety</a:t>
            </a:r>
            <a:r>
              <a:rPr lang="en-US" sz="4000" smtClean="0"/>
              <a:t> </a:t>
            </a:r>
          </a:p>
        </p:txBody>
      </p:sp>
      <p:pic>
        <p:nvPicPr>
          <p:cNvPr id="12291" name="Picture 3" descr="safety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1143000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http://www.foodprotection.org/aboutIAFP/IconMain.asp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0953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0" descr="science lab cartoons, science lab cartoon, science lab picture, science lab pictures, science lab image, science lab images, science lab illustration, science lab illustration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9375" y="1524000"/>
            <a:ext cx="4814888" cy="4876800"/>
          </a:xfrm>
          <a:noFill/>
        </p:spPr>
      </p:pic>
    </p:spTree>
    <p:extLst>
      <p:ext uri="{BB962C8B-B14F-4D97-AF65-F5344CB8AC3E}">
        <p14:creationId xmlns:p14="http://schemas.microsoft.com/office/powerpoint/2010/main" val="198317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Sharp Objects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-4167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3319" name="Rectangle 19"/>
          <p:cNvSpPr>
            <a:spLocks noChangeArrowheads="1"/>
          </p:cNvSpPr>
          <p:nvPr/>
        </p:nvSpPr>
        <p:spPr bwMode="auto">
          <a:xfrm>
            <a:off x="0" y="-4167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3320" name="Rectangle 34"/>
          <p:cNvSpPr>
            <a:spLocks noChangeArrowheads="1"/>
          </p:cNvSpPr>
          <p:nvPr/>
        </p:nvSpPr>
        <p:spPr bwMode="auto">
          <a:xfrm>
            <a:off x="0" y="2403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  <a:p>
            <a:pPr eaLnBrk="0" hangingPunct="0"/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pic>
        <p:nvPicPr>
          <p:cNvPr id="13321" name="Picture 32" descr="N:\Science\A. Chavez\Integration\Science TAKS Objective 1\safety2.jpg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2573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Rectangle 58"/>
          <p:cNvSpPr>
            <a:spLocks noChangeArrowheads="1"/>
          </p:cNvSpPr>
          <p:nvPr/>
        </p:nvSpPr>
        <p:spPr bwMode="auto">
          <a:xfrm>
            <a:off x="0" y="399732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</a:t>
            </a:r>
          </a:p>
        </p:txBody>
      </p:sp>
      <p:pic>
        <p:nvPicPr>
          <p:cNvPr id="13323" name="Picture 64" descr="scissor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517650"/>
            <a:ext cx="14478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68" descr="knive_under_leg_mp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362200"/>
            <a:ext cx="272415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70" descr="2313192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86400"/>
            <a:ext cx="1600200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71" descr="limitsi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58" r="52222"/>
          <a:stretch>
            <a:fillRect/>
          </a:stretch>
        </p:blipFill>
        <p:spPr bwMode="auto">
          <a:xfrm>
            <a:off x="7543800" y="5334000"/>
            <a:ext cx="1212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632" name="Rectangle 72"/>
          <p:cNvSpPr>
            <a:spLocks noChangeArrowheads="1"/>
          </p:cNvSpPr>
          <p:nvPr/>
        </p:nvSpPr>
        <p:spPr bwMode="auto">
          <a:xfrm>
            <a:off x="1066800" y="1676400"/>
            <a:ext cx="533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Always cut away from fingers and body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Always carry sharp objects </a:t>
            </a:r>
            <a:br>
              <a:rPr lang="en-US" sz="2800"/>
            </a:br>
            <a:r>
              <a:rPr lang="en-US" sz="2800"/>
              <a:t>with points and tips facing </a:t>
            </a:r>
            <a:br>
              <a:rPr lang="en-US" sz="2800"/>
            </a:br>
            <a:r>
              <a:rPr lang="en-US" sz="2800"/>
              <a:t>down and away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try to catch falling </a:t>
            </a:r>
            <a:br>
              <a:rPr lang="en-US" sz="2800"/>
            </a:br>
            <a:r>
              <a:rPr lang="en-US" sz="2800"/>
              <a:t>sharp instruments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Grasp sharp instruments </a:t>
            </a:r>
            <a:br>
              <a:rPr lang="en-US" sz="2800"/>
            </a:br>
            <a:r>
              <a:rPr lang="en-US" sz="2800"/>
              <a:t>                 only by the handles </a:t>
            </a:r>
          </a:p>
        </p:txBody>
      </p:sp>
    </p:spTree>
    <p:extLst>
      <p:ext uri="{BB962C8B-B14F-4D97-AF65-F5344CB8AC3E}">
        <p14:creationId xmlns:p14="http://schemas.microsoft.com/office/powerpoint/2010/main" val="137588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6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6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6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3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Sharp Objects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-4167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4343" name="Rectangle 12"/>
          <p:cNvSpPr>
            <a:spLocks noChangeArrowheads="1"/>
          </p:cNvSpPr>
          <p:nvPr/>
        </p:nvSpPr>
        <p:spPr bwMode="auto">
          <a:xfrm>
            <a:off x="0" y="-41671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4347" name="Rectangle 21"/>
          <p:cNvSpPr>
            <a:spLocks noChangeArrowheads="1"/>
          </p:cNvSpPr>
          <p:nvPr/>
        </p:nvSpPr>
        <p:spPr bwMode="auto">
          <a:xfrm>
            <a:off x="0" y="2403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  <a:p>
            <a:pPr eaLnBrk="0" hangingPunct="0"/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4348" name="Rectangle 23"/>
          <p:cNvSpPr>
            <a:spLocks noChangeArrowheads="1"/>
          </p:cNvSpPr>
          <p:nvPr/>
        </p:nvSpPr>
        <p:spPr bwMode="auto">
          <a:xfrm>
            <a:off x="0" y="399732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</a:t>
            </a:r>
          </a:p>
        </p:txBody>
      </p:sp>
      <p:pic>
        <p:nvPicPr>
          <p:cNvPr id="14349" name="Picture 25" descr="playgndrubbish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1905000"/>
            <a:ext cx="31099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26" descr="N:\Science\A. Chavez\Integration\Science TAKS Objective 1\safety2.jp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2573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28" descr="knife_basics_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10000"/>
            <a:ext cx="182086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29" descr="scissor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858962"/>
            <a:ext cx="14478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30" descr="231319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86400"/>
            <a:ext cx="1600200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4" name="Picture 34" descr="limitsi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58" r="52222"/>
          <a:stretch>
            <a:fillRect/>
          </a:stretch>
        </p:blipFill>
        <p:spPr bwMode="auto">
          <a:xfrm>
            <a:off x="7543800" y="5334000"/>
            <a:ext cx="1212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51" name="Rectangle 35"/>
          <p:cNvSpPr>
            <a:spLocks noChangeArrowheads="1"/>
          </p:cNvSpPr>
          <p:nvPr/>
        </p:nvSpPr>
        <p:spPr bwMode="auto">
          <a:xfrm>
            <a:off x="1066800" y="1676400"/>
            <a:ext cx="5181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Notify teacher if you get cut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Broken glass and sharp objects do not go in trash cans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Teacher will clean up </a:t>
            </a:r>
            <a:br>
              <a:rPr lang="en-US" sz="2800"/>
            </a:br>
            <a:r>
              <a:rPr lang="en-US" sz="2800"/>
              <a:t>broken glass</a:t>
            </a:r>
          </a:p>
        </p:txBody>
      </p:sp>
    </p:spTree>
    <p:extLst>
      <p:ext uri="{BB962C8B-B14F-4D97-AF65-F5344CB8AC3E}">
        <p14:creationId xmlns:p14="http://schemas.microsoft.com/office/powerpoint/2010/main" val="91072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5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Electrical Safety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752600"/>
            <a:ext cx="3733800" cy="4572000"/>
          </a:xfrm>
        </p:spPr>
        <p:txBody>
          <a:bodyPr/>
          <a:lstStyle/>
          <a:p>
            <a:pPr eaLnBrk="1" hangingPunct="1"/>
            <a:r>
              <a:rPr lang="en-US" sz="2800" smtClean="0"/>
              <a:t>Only electrical plugs are to be placed into an electrical outlet</a:t>
            </a:r>
          </a:p>
          <a:p>
            <a:pPr eaLnBrk="1" hangingPunct="1"/>
            <a:r>
              <a:rPr lang="en-US" sz="2800" smtClean="0"/>
              <a:t>Unplug electrical equipment after use</a:t>
            </a:r>
          </a:p>
          <a:p>
            <a:pPr eaLnBrk="1" hangingPunct="1"/>
            <a:r>
              <a:rPr lang="en-US" sz="2800" smtClean="0"/>
              <a:t>Keep all electrical cords, wires, and appliances </a:t>
            </a:r>
            <a:br>
              <a:rPr lang="en-US" sz="2800" smtClean="0"/>
            </a:br>
            <a:r>
              <a:rPr lang="en-US" sz="2800" smtClean="0"/>
              <a:t>away from </a:t>
            </a:r>
            <a:br>
              <a:rPr lang="en-US" sz="2800" smtClean="0"/>
            </a:br>
            <a:r>
              <a:rPr lang="en-US" sz="2800" smtClean="0"/>
              <a:t>water</a:t>
            </a:r>
          </a:p>
        </p:txBody>
      </p:sp>
      <p:pic>
        <p:nvPicPr>
          <p:cNvPr id="15364" name="Picture 9" descr="outlet_safe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821113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1" descr="bd0671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371600"/>
            <a:ext cx="129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3" descr="ElectricalSafety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105400"/>
            <a:ext cx="142875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4" descr="symbol_safety_office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07" t="11510" r="44469" b="75337"/>
          <a:stretch>
            <a:fillRect/>
          </a:stretch>
        </p:blipFill>
        <p:spPr bwMode="auto">
          <a:xfrm>
            <a:off x="7391400" y="381000"/>
            <a:ext cx="1295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7" descr="Bulbs_flash.gif - (4K)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334000"/>
            <a:ext cx="1093788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25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6" descr="pki0069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63559"/>
            <a:ext cx="3505200" cy="271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Physical Safety</a:t>
            </a:r>
          </a:p>
        </p:txBody>
      </p:sp>
      <p:pic>
        <p:nvPicPr>
          <p:cNvPr id="16388" name="Picture 6" descr="bd0671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829" y="1541917"/>
            <a:ext cx="129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rhan190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2895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10" descr="limits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66858"/>
          <a:stretch>
            <a:fillRect/>
          </a:stretch>
        </p:blipFill>
        <p:spPr bwMode="auto">
          <a:xfrm>
            <a:off x="7467600" y="304800"/>
            <a:ext cx="1257300" cy="120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2" descr="ani-cartoon-elephant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953000"/>
            <a:ext cx="19812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97" name="Rectangle 13"/>
          <p:cNvSpPr>
            <a:spLocks noChangeArrowheads="1"/>
          </p:cNvSpPr>
          <p:nvPr/>
        </p:nvSpPr>
        <p:spPr bwMode="auto">
          <a:xfrm>
            <a:off x="3886200" y="1752600"/>
            <a:ext cx="67056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Handle all equipment carefully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Do not place a cord where</a:t>
            </a:r>
            <a:br>
              <a:rPr lang="en-US" sz="2800"/>
            </a:br>
            <a:r>
              <a:rPr lang="en-US" sz="2800"/>
              <a:t>someone can trip over it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Push all stools in out of the </a:t>
            </a:r>
            <a:br>
              <a:rPr lang="en-US" sz="2800"/>
            </a:br>
            <a:r>
              <a:rPr lang="en-US" sz="2800"/>
              <a:t>way</a:t>
            </a:r>
          </a:p>
        </p:txBody>
      </p:sp>
      <p:sp>
        <p:nvSpPr>
          <p:cNvPr id="67601" name="Rectangle 17"/>
          <p:cNvSpPr>
            <a:spLocks noChangeArrowheads="1"/>
          </p:cNvSpPr>
          <p:nvPr/>
        </p:nvSpPr>
        <p:spPr bwMode="auto">
          <a:xfrm>
            <a:off x="1143000" y="4267200"/>
            <a:ext cx="6705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Keep books picked up out</a:t>
            </a:r>
            <a:br>
              <a:rPr lang="en-US" sz="2800"/>
            </a:br>
            <a:r>
              <a:rPr lang="en-US" sz="2800"/>
              <a:t>                   of walking isles</a:t>
            </a:r>
          </a:p>
          <a:p>
            <a:pPr marL="342900" indent="-342900">
              <a:spcBef>
                <a:spcPct val="20000"/>
              </a:spcBef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400530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7" grpId="0" build="p" autoUpdateAnimBg="0"/>
      <p:bldP spid="6760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blurry big bunso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3352800"/>
            <a:ext cx="3352800" cy="2514600"/>
          </a:xfrm>
        </p:spPr>
      </p:pic>
      <p:sp>
        <p:nvSpPr>
          <p:cNvPr id="1741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/>
              <a:t>Heating Safety</a:t>
            </a:r>
            <a:r>
              <a:rPr lang="en-US" smtClean="0"/>
              <a:t> </a:t>
            </a:r>
          </a:p>
        </p:txBody>
      </p:sp>
      <p:pic>
        <p:nvPicPr>
          <p:cNvPr id="17412" name="Picture 5" descr="stock photo : Science Laboratory Safety &amp;amp; Chemical Hazard Sig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" t="25533" r="74539" b="55745"/>
          <a:stretch>
            <a:fillRect/>
          </a:stretch>
        </p:blipFill>
        <p:spPr bwMode="auto">
          <a:xfrm>
            <a:off x="39687" y="1409700"/>
            <a:ext cx="11033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safety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2858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7" descr="protglo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76875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8" descr="labsafety_flyer_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38" t="3641" r="3049" b="81409"/>
          <a:stretch>
            <a:fillRect/>
          </a:stretch>
        </p:blipFill>
        <p:spPr bwMode="auto">
          <a:xfrm>
            <a:off x="7543800" y="54102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1143000" y="1676400"/>
            <a:ext cx="7467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Tie back hair and loose</a:t>
            </a:r>
            <a:br>
              <a:rPr lang="en-US" sz="2800"/>
            </a:br>
            <a:r>
              <a:rPr lang="en-US" sz="2800"/>
              <a:t>clothes when working</a:t>
            </a:r>
            <a:br>
              <a:rPr lang="en-US" sz="2800"/>
            </a:br>
            <a:r>
              <a:rPr lang="en-US" sz="2800"/>
              <a:t>with open flames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look into a </a:t>
            </a:r>
            <a:br>
              <a:rPr lang="en-US" sz="2800"/>
            </a:br>
            <a:r>
              <a:rPr lang="en-US" sz="2800"/>
              <a:t>container as you </a:t>
            </a:r>
            <a:br>
              <a:rPr lang="en-US" sz="2800"/>
            </a:br>
            <a:r>
              <a:rPr lang="en-US" sz="2800"/>
              <a:t>are heating it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point the end of </a:t>
            </a:r>
            <a:br>
              <a:rPr lang="en-US" sz="2800"/>
            </a:br>
            <a:r>
              <a:rPr lang="en-US" sz="2800"/>
              <a:t>a test tube being heated</a:t>
            </a:r>
            <a:br>
              <a:rPr lang="en-US" sz="2800"/>
            </a:br>
            <a:r>
              <a:rPr lang="en-US" sz="2800"/>
              <a:t>        at yourself or others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2438400" y="5791200"/>
            <a:ext cx="7467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heat in a closed container</a:t>
            </a:r>
          </a:p>
        </p:txBody>
      </p:sp>
      <p:pic>
        <p:nvPicPr>
          <p:cNvPr id="17418" name="Picture 13" descr="Chemistry_lab.gif - (5K)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00200"/>
            <a:ext cx="19050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24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70" grpId="0" build="p" autoUpdateAnimBg="0"/>
      <p:bldP spid="11777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/>
              <a:t>Heating Safety</a:t>
            </a:r>
            <a:r>
              <a:rPr lang="en-US" smtClean="0"/>
              <a:t> </a:t>
            </a:r>
          </a:p>
        </p:txBody>
      </p:sp>
      <p:pic>
        <p:nvPicPr>
          <p:cNvPr id="18435" name="Picture 8" descr="stock photo : Science Laboratory Safety &amp;amp; Chemical Hazard Sig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" t="25533" r="74539" b="55745"/>
          <a:stretch>
            <a:fillRect/>
          </a:stretch>
        </p:blipFill>
        <p:spPr bwMode="auto">
          <a:xfrm>
            <a:off x="39687" y="1447800"/>
            <a:ext cx="11033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9" descr="safety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2858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0" descr="protglo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476875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1" descr="labsafety_flyer_imag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38" t="3641" r="3049" b="81409"/>
          <a:stretch>
            <a:fillRect/>
          </a:stretch>
        </p:blipFill>
        <p:spPr bwMode="auto">
          <a:xfrm>
            <a:off x="7543800" y="54102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066800" y="1676400"/>
            <a:ext cx="6019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leave a heat source unattended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Heated metal and glass looks </a:t>
            </a:r>
            <a:br>
              <a:rPr lang="en-US" sz="2800"/>
            </a:br>
            <a:r>
              <a:rPr lang="en-US" sz="2800"/>
              <a:t>cool, use tongs or gloves </a:t>
            </a:r>
            <a:br>
              <a:rPr lang="en-US" sz="2800"/>
            </a:br>
            <a:r>
              <a:rPr lang="en-US" sz="2800"/>
              <a:t>before handling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Do not place hot glassware </a:t>
            </a:r>
            <a:br>
              <a:rPr lang="en-US" sz="2800"/>
            </a:br>
            <a:r>
              <a:rPr lang="en-US" sz="2800"/>
              <a:t>directly on lab desk or in </a:t>
            </a:r>
            <a:br>
              <a:rPr lang="en-US" sz="2800"/>
            </a:br>
            <a:r>
              <a:rPr lang="en-US" sz="2800"/>
              <a:t>cold water</a:t>
            </a:r>
          </a:p>
        </p:txBody>
      </p:sp>
      <p:pic>
        <p:nvPicPr>
          <p:cNvPr id="18440" name="Picture 15" descr="testtube-10x75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b="6383"/>
          <a:stretch>
            <a:fillRect/>
          </a:stretch>
        </p:blipFill>
        <p:spPr>
          <a:xfrm>
            <a:off x="5867400" y="2286000"/>
            <a:ext cx="2697163" cy="2263775"/>
          </a:xfrm>
          <a:noFill/>
        </p:spPr>
      </p:pic>
      <p:pic>
        <p:nvPicPr>
          <p:cNvPr id="18441" name="Picture 19" descr="1224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572000"/>
            <a:ext cx="2819400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01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4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Chemical Safety</a:t>
            </a:r>
            <a:r>
              <a:rPr lang="en-US" smtClean="0"/>
              <a:t> </a:t>
            </a:r>
          </a:p>
        </p:txBody>
      </p:sp>
      <p:sp>
        <p:nvSpPr>
          <p:cNvPr id="19459" name="Rectangle 48"/>
          <p:cNvSpPr>
            <a:spLocks noChangeArrowheads="1"/>
          </p:cNvSpPr>
          <p:nvPr/>
        </p:nvSpPr>
        <p:spPr bwMode="auto">
          <a:xfrm>
            <a:off x="0" y="2403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  <a:p>
            <a:pPr eaLnBrk="0" hangingPunct="0"/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19460" name="Rectangle 72"/>
          <p:cNvSpPr>
            <a:spLocks noChangeArrowheads="1"/>
          </p:cNvSpPr>
          <p:nvPr/>
        </p:nvSpPr>
        <p:spPr bwMode="auto">
          <a:xfrm>
            <a:off x="0" y="399732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</a:t>
            </a:r>
          </a:p>
        </p:txBody>
      </p:sp>
      <p:pic>
        <p:nvPicPr>
          <p:cNvPr id="19461" name="Picture 75" descr="safety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23850"/>
            <a:ext cx="1219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8" descr="Beaker_3.gif - (2K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46" y="1085850"/>
            <a:ext cx="5778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735" name="Rectangle 79"/>
          <p:cNvSpPr>
            <a:spLocks noChangeArrowheads="1"/>
          </p:cNvSpPr>
          <p:nvPr/>
        </p:nvSpPr>
        <p:spPr bwMode="auto">
          <a:xfrm>
            <a:off x="1905000" y="1676400"/>
            <a:ext cx="7620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Read all labels twice before removing </a:t>
            </a:r>
            <a:br>
              <a:rPr lang="en-US" sz="2800"/>
            </a:br>
            <a:r>
              <a:rPr lang="en-US" sz="2800"/>
              <a:t>a chemical from the container </a:t>
            </a:r>
          </a:p>
        </p:txBody>
      </p:sp>
      <p:pic>
        <p:nvPicPr>
          <p:cNvPr id="19464" name="Picture 83" descr="msds-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1676400"/>
            <a:ext cx="7334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85" descr="lab%20pipet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43200"/>
            <a:ext cx="3581400" cy="354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742" name="Rectangle 86"/>
          <p:cNvSpPr>
            <a:spLocks noChangeArrowheads="1"/>
          </p:cNvSpPr>
          <p:nvPr/>
        </p:nvSpPr>
        <p:spPr bwMode="auto">
          <a:xfrm>
            <a:off x="4572000" y="2590800"/>
            <a:ext cx="5181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Only use the type and </a:t>
            </a:r>
            <a:br>
              <a:rPr lang="en-US" sz="2800"/>
            </a:br>
            <a:r>
              <a:rPr lang="en-US" sz="2800"/>
              <a:t>amount of chemical</a:t>
            </a:r>
            <a:br>
              <a:rPr lang="en-US" sz="2800"/>
            </a:br>
            <a:r>
              <a:rPr lang="en-US" sz="2800"/>
              <a:t>instructed to use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touch, taste, or </a:t>
            </a:r>
            <a:br>
              <a:rPr lang="en-US" sz="2800"/>
            </a:br>
            <a:r>
              <a:rPr lang="en-US" sz="2800"/>
              <a:t>smell a chemical unless instructed by the teacher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Never mix chemicals </a:t>
            </a:r>
            <a:br>
              <a:rPr lang="en-US" sz="2800"/>
            </a:br>
            <a:r>
              <a:rPr lang="en-US" sz="2800"/>
              <a:t>unless instructed to do so</a:t>
            </a:r>
          </a:p>
        </p:txBody>
      </p:sp>
      <p:pic>
        <p:nvPicPr>
          <p:cNvPr id="19467" name="Picture 88" descr="PI1477_bottles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9334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23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7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7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35" grpId="0" build="p" autoUpdateAnimBg="0"/>
      <p:bldP spid="70742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Chemical Safety</a:t>
            </a:r>
            <a:r>
              <a:rPr lang="en-US" smtClean="0"/>
              <a:t>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2403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  <a:p>
            <a:pPr eaLnBrk="0" hangingPunct="0"/>
            <a:r>
              <a:rPr lang="en-US"/>
              <a:t>  </a:t>
            </a:r>
          </a:p>
          <a:p>
            <a:pPr eaLnBrk="0" hangingPunct="0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399732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/>
              <a:t> </a:t>
            </a:r>
          </a:p>
        </p:txBody>
      </p:sp>
      <p:pic>
        <p:nvPicPr>
          <p:cNvPr id="20485" name="Picture 5" descr="safety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23850"/>
            <a:ext cx="12192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7" descr="Beaker_3.gif - (2K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1219200"/>
            <a:ext cx="5778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6" name="Rectangle 8"/>
          <p:cNvSpPr>
            <a:spLocks noChangeArrowheads="1"/>
          </p:cNvSpPr>
          <p:nvPr/>
        </p:nvSpPr>
        <p:spPr bwMode="auto">
          <a:xfrm>
            <a:off x="1066800" y="1219200"/>
            <a:ext cx="5181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Transfer chemicals carefully!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Keep lids on chemical containers when not in use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When diluting an acid, pour the </a:t>
            </a:r>
            <a:br>
              <a:rPr lang="en-US" sz="2800"/>
            </a:br>
            <a:r>
              <a:rPr lang="en-US" sz="2800"/>
              <a:t>acid into water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Consider </a:t>
            </a:r>
            <a:r>
              <a:rPr lang="en-US" sz="2800" b="1"/>
              <a:t>all</a:t>
            </a:r>
            <a:r>
              <a:rPr lang="en-US" sz="2800"/>
              <a:t> chemicals dangerous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0488" name="Picture 9" descr="10a_tcm2-1275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5052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9" name="Group 13"/>
          <p:cNvGrpSpPr>
            <a:grpSpLocks/>
          </p:cNvGrpSpPr>
          <p:nvPr/>
        </p:nvGrpSpPr>
        <p:grpSpPr bwMode="auto">
          <a:xfrm>
            <a:off x="1066800" y="5105400"/>
            <a:ext cx="7696200" cy="1219200"/>
            <a:chOff x="672" y="3168"/>
            <a:chExt cx="4848" cy="768"/>
          </a:xfrm>
        </p:grpSpPr>
        <p:pic>
          <p:nvPicPr>
            <p:cNvPr id="20491" name="Picture 11" descr="stock photo : Science Laboratory Safety &amp;amp; Chemical Hazard Signs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118" b="29878"/>
            <a:stretch>
              <a:fillRect/>
            </a:stretch>
          </p:blipFill>
          <p:spPr bwMode="auto">
            <a:xfrm>
              <a:off x="672" y="3168"/>
              <a:ext cx="3360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Picture 12" descr="stock photo : Science Laboratory Safety &amp;amp; Chemical Hazard Signs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26" t="71489" r="25926" b="6383"/>
            <a:stretch>
              <a:fillRect/>
            </a:stretch>
          </p:blipFill>
          <p:spPr bwMode="auto">
            <a:xfrm>
              <a:off x="3936" y="3168"/>
              <a:ext cx="1584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90" name="Picture 14" descr="stock photo : Science Laboratory Safety &amp;amp; Chemical Hazard Signs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2" t="-3407" r="25926" b="77939"/>
          <a:stretch>
            <a:fillRect/>
          </a:stretch>
        </p:blipFill>
        <p:spPr bwMode="auto">
          <a:xfrm>
            <a:off x="6858000" y="1676400"/>
            <a:ext cx="146526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74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6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 Safety contracts are required by the CCBOE and by the Alabama State Department of Education</a:t>
            </a:r>
          </a:p>
          <a:p>
            <a:r>
              <a:rPr lang="en-US" dirty="0" smtClean="0"/>
              <a:t>Without documentation of lab safety awareness, and the agreement to follow lab safety regulations, a student is not permitted to participate in any lab activity.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6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You Should Never…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Enter store room unless given permission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Take any chemicals from lab or store room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Touch any equipment,  chemicals, or other materials until instructed to do so </a:t>
            </a:r>
          </a:p>
        </p:txBody>
      </p:sp>
      <p:pic>
        <p:nvPicPr>
          <p:cNvPr id="24580" name="Picture 5" descr="wall o chemicals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828800"/>
            <a:ext cx="3733800" cy="4114800"/>
          </a:xfrm>
        </p:spPr>
      </p:pic>
      <p:pic>
        <p:nvPicPr>
          <p:cNvPr id="24581" name="Picture 6" descr="stock photo : Science Laboratory Safety &amp;amp; Chemical Hazard Sig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17318" y="1309255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7" descr="stock photo : Science Laboratory Safety &amp;amp; Chemical Hazard Sig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7620000" y="3048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243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You Should Never…</a:t>
            </a:r>
            <a:r>
              <a:rPr lang="en-US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Eat or drink in the lab</a:t>
            </a:r>
          </a:p>
          <a:p>
            <a:pPr eaLnBrk="1" hangingPunct="1"/>
            <a:r>
              <a:rPr lang="en-US" sz="2800" smtClean="0"/>
              <a:t>Use lab glass-ware to eat or drink out of</a:t>
            </a:r>
          </a:p>
        </p:txBody>
      </p:sp>
      <p:pic>
        <p:nvPicPr>
          <p:cNvPr id="25604" name="Picture 6" descr="frog Baskin robin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752600"/>
            <a:ext cx="3733800" cy="3228975"/>
          </a:xfrm>
        </p:spPr>
      </p:pic>
      <p:pic>
        <p:nvPicPr>
          <p:cNvPr id="25605" name="Picture 8" descr="Do not eat food, drink beverages, or chew gum in the laborato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571" y="1522639"/>
            <a:ext cx="12954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9" descr="hip_symbols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26" t="50052"/>
          <a:stretch>
            <a:fillRect/>
          </a:stretch>
        </p:blipFill>
        <p:spPr bwMode="auto">
          <a:xfrm>
            <a:off x="7620000" y="381000"/>
            <a:ext cx="114141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11" descr="eating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290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6177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rat down back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3268663"/>
            <a:ext cx="3352800" cy="3284537"/>
          </a:xfrm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066800" y="1524000"/>
            <a:ext cx="3886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/>
              <a:t>Engage in….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 practical jokes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 horse play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>
                <a:latin typeface="Arial" pitchFamily="34" charset="0"/>
              </a:rPr>
              <a:t> rough house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800"/>
          </a:p>
        </p:txBody>
      </p:sp>
      <p:sp>
        <p:nvSpPr>
          <p:cNvPr id="26628" name="Rectangle 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b="1" smtClean="0"/>
              <a:t>You Should Never…</a:t>
            </a:r>
            <a:r>
              <a:rPr lang="en-US" smtClean="0"/>
              <a:t> </a:t>
            </a:r>
          </a:p>
        </p:txBody>
      </p:sp>
      <p:pic>
        <p:nvPicPr>
          <p:cNvPr id="26629" name="Picture 9" descr="sea0209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888" y="1676400"/>
            <a:ext cx="374491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10" descr="stock photo : Science Laboratory Safety &amp;amp; Chemical Hazard Sign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-76200" y="1385455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1" descr="stock photo : Science Laboratory Safety &amp;amp; Chemical Hazard Sign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7543800" y="3048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75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381000"/>
            <a:ext cx="6553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/>
              <a:t>In case of an emergency…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41148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Know the locations of: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Arial" pitchFamily="34" charset="0"/>
              </a:rPr>
              <a:t>fire extinguisher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Arial" pitchFamily="34" charset="0"/>
              </a:rPr>
              <a:t>fire blanket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Arial" pitchFamily="34" charset="0"/>
              </a:rPr>
              <a:t>body shower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Arial" pitchFamily="34" charset="0"/>
              </a:rPr>
              <a:t>eyewash </a:t>
            </a:r>
            <a:br>
              <a:rPr lang="en-US" sz="2000" smtClean="0">
                <a:latin typeface="Arial" pitchFamily="34" charset="0"/>
              </a:rPr>
            </a:br>
            <a:r>
              <a:rPr lang="en-US" sz="2000" smtClean="0">
                <a:latin typeface="Arial" pitchFamily="34" charset="0"/>
              </a:rPr>
              <a:t>station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>
                <a:latin typeface="Arial" pitchFamily="34" charset="0"/>
              </a:rPr>
              <a:t>first aid kit </a:t>
            </a:r>
            <a:br>
              <a:rPr lang="en-US" sz="2000" smtClean="0">
                <a:latin typeface="Arial" pitchFamily="34" charset="0"/>
              </a:rPr>
            </a:br>
            <a:r>
              <a:rPr lang="en-US" sz="2000" smtClean="0">
                <a:latin typeface="Arial" pitchFamily="34" charset="0"/>
              </a:rPr>
              <a:t/>
            </a:r>
            <a:br>
              <a:rPr lang="en-US" sz="2000" smtClean="0">
                <a:latin typeface="Arial" pitchFamily="34" charset="0"/>
              </a:rPr>
            </a:br>
            <a:r>
              <a:rPr lang="en-US" sz="2000" smtClean="0">
                <a:latin typeface="Arial" pitchFamily="34" charset="0"/>
              </a:rPr>
              <a:t/>
            </a:r>
            <a:br>
              <a:rPr lang="en-US" sz="2000" smtClean="0">
                <a:latin typeface="Arial" pitchFamily="34" charset="0"/>
              </a:rPr>
            </a:br>
            <a:endParaRPr lang="en-US" sz="2000" smtClean="0">
              <a:latin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If you spill a harmful chemical on yourself or in your eyes, start rinsing  immediately and send your partner to get teacher’s help</a:t>
            </a:r>
          </a:p>
        </p:txBody>
      </p:sp>
      <p:pic>
        <p:nvPicPr>
          <p:cNvPr id="27652" name="Picture 5" descr="fire blanket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676400"/>
            <a:ext cx="3514725" cy="3657600"/>
          </a:xfrm>
        </p:spPr>
      </p:pic>
      <p:pic>
        <p:nvPicPr>
          <p:cNvPr id="27653" name="Picture 7" descr="symbol_em-shower1_s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381000"/>
            <a:ext cx="8143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9" descr="fireextinguish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6254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10" descr="image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438400"/>
            <a:ext cx="1549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1" descr="LSS_SafetyShowersEyeWashe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1054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52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Remember to…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4572000"/>
            <a:ext cx="5181600" cy="4572000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28676" name="Picture 4" descr="Professor_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76400"/>
            <a:ext cx="249396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3581400" y="1600200"/>
            <a:ext cx="5257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Stay at your work station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Maintain a clean work area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Read and follow all directions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Report any spills, accidents, </a:t>
            </a:r>
            <a:br>
              <a:rPr lang="en-US" sz="2600" dirty="0"/>
            </a:br>
            <a:r>
              <a:rPr lang="en-US" sz="2600" dirty="0"/>
              <a:t>or injury to the teacher immediately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/>
              <a:t>Clean and put away all equipment at the end of the</a:t>
            </a:r>
            <a:br>
              <a:rPr lang="en-US" sz="2600" dirty="0"/>
            </a:br>
            <a:r>
              <a:rPr lang="en-US" sz="2600" dirty="0"/>
              <a:t>lab period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600" dirty="0"/>
              <a:t>Dispose of waste products according to instruction</a:t>
            </a:r>
          </a:p>
        </p:txBody>
      </p:sp>
    </p:spTree>
    <p:extLst>
      <p:ext uri="{BB962C8B-B14F-4D97-AF65-F5344CB8AC3E}">
        <p14:creationId xmlns:p14="http://schemas.microsoft.com/office/powerpoint/2010/main" val="142930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8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9699" name="Picture 6" descr="labkidsmistake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"/>
            <a:ext cx="5715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ma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00800" y="3810000"/>
            <a:ext cx="2352675" cy="2743200"/>
          </a:xfrm>
          <a:noFill/>
        </p:spPr>
      </p:pic>
      <p:sp>
        <p:nvSpPr>
          <p:cNvPr id="61449" name="WordArt 9"/>
          <p:cNvSpPr>
            <a:spLocks noChangeArrowheads="1" noChangeShapeType="1" noTextEdit="1"/>
          </p:cNvSpPr>
          <p:nvPr/>
        </p:nvSpPr>
        <p:spPr bwMode="auto">
          <a:xfrm>
            <a:off x="1219200" y="4572000"/>
            <a:ext cx="49530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So Do It Right!</a:t>
            </a:r>
          </a:p>
        </p:txBody>
      </p:sp>
    </p:spTree>
    <p:extLst>
      <p:ext uri="{BB962C8B-B14F-4D97-AF65-F5344CB8AC3E}">
        <p14:creationId xmlns:p14="http://schemas.microsoft.com/office/powerpoint/2010/main" val="3731927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57800" y="838200"/>
            <a:ext cx="3454400" cy="2057400"/>
          </a:xfrm>
        </p:spPr>
        <p:txBody>
          <a:bodyPr/>
          <a:lstStyle/>
          <a:p>
            <a:pPr eaLnBrk="1" hangingPunct="1"/>
            <a:r>
              <a:rPr lang="en-US" b="1" smtClean="0"/>
              <a:t>Safety and Rules of </a:t>
            </a:r>
            <a:br>
              <a:rPr lang="en-US" b="1" smtClean="0"/>
            </a:br>
            <a:r>
              <a:rPr lang="en-US" b="1" smtClean="0"/>
              <a:t>the Lab</a:t>
            </a:r>
          </a:p>
        </p:txBody>
      </p:sp>
      <p:pic>
        <p:nvPicPr>
          <p:cNvPr id="4099" name="Picture 9" descr="SAFE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t="12372" r="3999" b="7216"/>
          <a:stretch>
            <a:fillRect/>
          </a:stretch>
        </p:blipFill>
        <p:spPr bwMode="auto">
          <a:xfrm>
            <a:off x="5562600" y="3200400"/>
            <a:ext cx="2590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11" descr="Beaker.gif - (2K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8794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1" name="Group 14"/>
          <p:cNvGrpSpPr>
            <a:grpSpLocks/>
          </p:cNvGrpSpPr>
          <p:nvPr/>
        </p:nvGrpSpPr>
        <p:grpSpPr bwMode="auto">
          <a:xfrm>
            <a:off x="1295400" y="838200"/>
            <a:ext cx="3784600" cy="4876800"/>
            <a:chOff x="816" y="528"/>
            <a:chExt cx="2384" cy="3072"/>
          </a:xfrm>
        </p:grpSpPr>
        <p:pic>
          <p:nvPicPr>
            <p:cNvPr id="4103" name="Picture 7" descr="61870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6" y="528"/>
              <a:ext cx="2384" cy="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Rectangle 12"/>
            <p:cNvSpPr>
              <a:spLocks noChangeArrowheads="1"/>
            </p:cNvSpPr>
            <p:nvPr/>
          </p:nvSpPr>
          <p:spPr bwMode="auto">
            <a:xfrm>
              <a:off x="2496" y="3264"/>
              <a:ext cx="576" cy="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" name="Rectangle 13"/>
            <p:cNvSpPr>
              <a:spLocks noChangeArrowheads="1"/>
            </p:cNvSpPr>
            <p:nvPr/>
          </p:nvSpPr>
          <p:spPr bwMode="auto">
            <a:xfrm>
              <a:off x="1152" y="3360"/>
              <a:ext cx="192" cy="1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02" name="Picture 16" descr="Beaker.gif - (2K)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343400"/>
            <a:ext cx="6778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Safety Symbols</a:t>
            </a:r>
          </a:p>
        </p:txBody>
      </p:sp>
      <p:pic>
        <p:nvPicPr>
          <p:cNvPr id="6147" name="Picture 5" descr="safety pictur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371316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7" descr="Biohazard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11163"/>
            <a:ext cx="990600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5029200" y="1828800"/>
            <a:ext cx="3733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Know safety symbols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They appear in your laboratory activities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They will alert you </a:t>
            </a:r>
            <a:br>
              <a:rPr lang="en-US" sz="2800"/>
            </a:br>
            <a:r>
              <a:rPr lang="en-US" sz="2800"/>
              <a:t>to possible dangers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They will remind you to work carefully</a:t>
            </a:r>
          </a:p>
        </p:txBody>
      </p:sp>
      <p:sp>
        <p:nvSpPr>
          <p:cNvPr id="6150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131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Use Your Head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752600"/>
            <a:ext cx="3962400" cy="3886200"/>
          </a:xfrm>
        </p:spPr>
        <p:txBody>
          <a:bodyPr/>
          <a:lstStyle/>
          <a:p>
            <a:pPr eaLnBrk="1" hangingPunct="1"/>
            <a:r>
              <a:rPr lang="en-US" sz="2800" smtClean="0"/>
              <a:t>Exercise Caution and Good Judgment</a:t>
            </a:r>
          </a:p>
          <a:p>
            <a:pPr eaLnBrk="1" hangingPunct="1"/>
            <a:r>
              <a:rPr lang="en-US" sz="2800" smtClean="0"/>
              <a:t>Follow all instructions given by the teacher </a:t>
            </a:r>
          </a:p>
          <a:p>
            <a:pPr eaLnBrk="1" hangingPunct="1"/>
            <a:r>
              <a:rPr lang="en-US" sz="2800" smtClean="0"/>
              <a:t>Notify the teacher immediately regarding any accident or unsafe areas 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7172" name="Picture 10" descr="far-side-hcl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7" t="3076" r="4816" b="3078"/>
          <a:stretch>
            <a:fillRect/>
          </a:stretch>
        </p:blipFill>
        <p:spPr>
          <a:xfrm>
            <a:off x="1066800" y="1676400"/>
            <a:ext cx="3619500" cy="4800600"/>
          </a:xfrm>
        </p:spPr>
      </p:pic>
      <p:pic>
        <p:nvPicPr>
          <p:cNvPr id="7173" name="Picture 11" descr="stock photo : Science Laboratory Safety &amp;amp; Chemical Hazard Sig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2" t="49362" r="27103" b="30281"/>
          <a:stretch>
            <a:fillRect/>
          </a:stretch>
        </p:blipFill>
        <p:spPr bwMode="auto">
          <a:xfrm>
            <a:off x="7543800" y="304800"/>
            <a:ext cx="11572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2" descr="stock photo : Science Laboratory Safety &amp;amp; Chemical Hazard Sign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3464" y="10668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3" descr="Report all incidents and injuiries immediatel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953000"/>
            <a:ext cx="180022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21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Use Your Head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295400" y="1752600"/>
            <a:ext cx="7543800" cy="2133600"/>
          </a:xfrm>
        </p:spPr>
        <p:txBody>
          <a:bodyPr/>
          <a:lstStyle/>
          <a:p>
            <a:pPr eaLnBrk="1" hangingPunct="1"/>
            <a:r>
              <a:rPr lang="en-US" sz="2800" smtClean="0"/>
              <a:t>Read lab instructions ahead of time </a:t>
            </a:r>
          </a:p>
          <a:p>
            <a:pPr eaLnBrk="1" hangingPunct="1"/>
            <a:r>
              <a:rPr lang="en-US" sz="2800" smtClean="0"/>
              <a:t>Always follow lab procedures exactly</a:t>
            </a:r>
          </a:p>
          <a:p>
            <a:pPr eaLnBrk="1" hangingPunct="1"/>
            <a:r>
              <a:rPr lang="en-US" sz="2800" smtClean="0"/>
              <a:t>Never do an unauthorized experiment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endParaRPr lang="en-US" sz="2800" smtClean="0"/>
          </a:p>
        </p:txBody>
      </p:sp>
      <p:pic>
        <p:nvPicPr>
          <p:cNvPr id="8196" name="Picture 5" descr="stock photo : Science Laboratory Safety &amp;amp; Chemical Hazard Sig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2" t="49362" r="27103" b="30281"/>
          <a:stretch>
            <a:fillRect/>
          </a:stretch>
        </p:blipFill>
        <p:spPr bwMode="auto">
          <a:xfrm>
            <a:off x="7543800" y="304800"/>
            <a:ext cx="11572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stock photo : Science Laboratory Safety &amp;amp; Chemical Hazard Sign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71489" r="72487" b="4681"/>
          <a:stretch>
            <a:fillRect/>
          </a:stretch>
        </p:blipFill>
        <p:spPr bwMode="auto">
          <a:xfrm>
            <a:off x="0" y="16764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9" descr="lab12ben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3519488"/>
            <a:ext cx="4953000" cy="2811462"/>
          </a:xfrm>
          <a:noFill/>
        </p:spPr>
      </p:pic>
    </p:spTree>
    <p:extLst>
      <p:ext uri="{BB962C8B-B14F-4D97-AF65-F5344CB8AC3E}">
        <p14:creationId xmlns:p14="http://schemas.microsoft.com/office/powerpoint/2010/main" val="52988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Protect Yourself</a:t>
            </a:r>
            <a:br>
              <a:rPr lang="en-US" sz="4000" b="1" smtClean="0"/>
            </a:br>
            <a:r>
              <a:rPr lang="en-US" sz="4000" b="1" smtClean="0"/>
              <a:t>Eye Safety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66800" y="1676400"/>
            <a:ext cx="51816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Wear safety goggles when working with chemicals, flames, or heating devices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or if possibility of flying debris </a:t>
            </a:r>
          </a:p>
        </p:txBody>
      </p:sp>
      <p:pic>
        <p:nvPicPr>
          <p:cNvPr id="9220" name="Picture 6" descr="goggles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7621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8" descr="galsseson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6"/>
          <a:stretch>
            <a:fillRect/>
          </a:stretch>
        </p:blipFill>
        <p:spPr bwMode="auto">
          <a:xfrm>
            <a:off x="1143000" y="3429000"/>
            <a:ext cx="4191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9" descr="safety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936" y="1584325"/>
            <a:ext cx="12954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1" descr="http://www.mhd.miun.se/~stok/ghetto-gps/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4765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410200" y="3886200"/>
            <a:ext cx="3505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If you wear contact lenses let your teacher know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3369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  <p:bldP spid="718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Protect Yourself</a:t>
            </a:r>
            <a:br>
              <a:rPr lang="en-US" sz="4000" b="1" smtClean="0"/>
            </a:br>
            <a:r>
              <a:rPr lang="en-US" sz="4000" b="1" smtClean="0"/>
              <a:t>Eye Safety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type="clipArt" sz="half" idx="1"/>
          </p:nvPr>
        </p:nvGraphicFramePr>
        <p:xfrm>
          <a:off x="1066800" y="1828800"/>
          <a:ext cx="37338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Bitmap Image" r:id="rId4" imgW="6095238" imgH="4571429" progId="Paint.Picture">
                  <p:embed/>
                </p:oleObj>
              </mc:Choice>
              <mc:Fallback>
                <p:oleObj name="Bitmap Image" r:id="rId4" imgW="6095238" imgH="457142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1828800"/>
                        <a:ext cx="37338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29200" y="1219200"/>
            <a:ext cx="3733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 case of emergency in which a chemical goes into one’s eye, use the eyewash station </a:t>
            </a:r>
          </a:p>
        </p:txBody>
      </p:sp>
      <p:pic>
        <p:nvPicPr>
          <p:cNvPr id="1029" name="Picture 5" descr="goggles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762125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eyewashpractiv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5029200" y="3283527"/>
            <a:ext cx="3733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/>
              <a:t>Flush in water for 15 </a:t>
            </a:r>
            <a:r>
              <a:rPr lang="en-US" sz="2800" dirty="0" err="1"/>
              <a:t>mins</a:t>
            </a:r>
            <a:r>
              <a:rPr lang="en-US" sz="2800" dirty="0"/>
              <a:t>. and notify the teacher                     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800" dirty="0"/>
          </a:p>
        </p:txBody>
      </p:sp>
      <p:pic>
        <p:nvPicPr>
          <p:cNvPr id="1032" name="Picture 10" descr="LSS_SafetyShowersEyeWash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5240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4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build="p" autoUpdateAnimBg="0"/>
      <p:bldP spid="10752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/>
              <a:t>Protect Yourself</a:t>
            </a:r>
            <a:br>
              <a:rPr lang="en-US" sz="4000" b="1" smtClean="0"/>
            </a:br>
            <a:r>
              <a:rPr lang="en-US" sz="4000" b="1" smtClean="0"/>
              <a:t>Proper Attire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76400"/>
            <a:ext cx="3733800" cy="2438400"/>
          </a:xfrm>
        </p:spPr>
        <p:txBody>
          <a:bodyPr/>
          <a:lstStyle/>
          <a:p>
            <a:pPr eaLnBrk="1" hangingPunct="1"/>
            <a:r>
              <a:rPr lang="en-US" sz="2800" smtClean="0"/>
              <a:t>Keep all long hair </a:t>
            </a:r>
            <a:br>
              <a:rPr lang="en-US" sz="2800" smtClean="0"/>
            </a:br>
            <a:r>
              <a:rPr lang="en-US" sz="2800" smtClean="0"/>
              <a:t>tied back</a:t>
            </a:r>
          </a:p>
          <a:p>
            <a:pPr eaLnBrk="1" hangingPunct="1"/>
            <a:r>
              <a:rPr lang="en-US" sz="2800" smtClean="0"/>
              <a:t>Do not wear loose clothing that could catch on fire 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endParaRPr lang="en-US" sz="2800" smtClean="0">
              <a:solidFill>
                <a:schemeClr val="bg1"/>
              </a:solidFill>
            </a:endParaRPr>
          </a:p>
        </p:txBody>
      </p:sp>
      <p:pic>
        <p:nvPicPr>
          <p:cNvPr id="10244" name="Picture 6" descr="Amy%20&amp;%20Shower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676400"/>
            <a:ext cx="3429000" cy="3429000"/>
          </a:xfrm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143000" y="5181600"/>
            <a:ext cx="37338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Foot wear that completely covers the foot is required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10246" name="Picture 10" descr="shoesnosho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962400"/>
            <a:ext cx="35052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4" descr="apron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04800"/>
            <a:ext cx="11430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6" descr="protglov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80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983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/>
      <p:bldP spid="8201" grpId="0" build="p" autoUpdateAnimBg="0"/>
    </p:bld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19</TotalTime>
  <Words>655</Words>
  <Application>Microsoft Office PowerPoint</Application>
  <PresentationFormat>On-screen Show (4:3)</PresentationFormat>
  <Paragraphs>157</Paragraphs>
  <Slides>25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Urban Pop</vt:lpstr>
      <vt:lpstr>Bitmap Image</vt:lpstr>
      <vt:lpstr>Laboratory Safety</vt:lpstr>
      <vt:lpstr>Lab Safety Contracts</vt:lpstr>
      <vt:lpstr>Safety and Rules of  the Lab</vt:lpstr>
      <vt:lpstr>Safety Symbols</vt:lpstr>
      <vt:lpstr>Use Your Head</vt:lpstr>
      <vt:lpstr>Use Your Head</vt:lpstr>
      <vt:lpstr>Protect Yourself Eye Safety</vt:lpstr>
      <vt:lpstr>Protect Yourself Eye Safety</vt:lpstr>
      <vt:lpstr>Protect Yourself Proper Attire </vt:lpstr>
      <vt:lpstr>Protect Yourself Hand Safety </vt:lpstr>
      <vt:lpstr>Protect Yourself Hand Safety </vt:lpstr>
      <vt:lpstr>Sharp Objects</vt:lpstr>
      <vt:lpstr>Sharp Objects</vt:lpstr>
      <vt:lpstr>Electrical Safety</vt:lpstr>
      <vt:lpstr>Physical Safety</vt:lpstr>
      <vt:lpstr>Heating Safety </vt:lpstr>
      <vt:lpstr>Heating Safety </vt:lpstr>
      <vt:lpstr>Chemical Safety </vt:lpstr>
      <vt:lpstr>Chemical Safety </vt:lpstr>
      <vt:lpstr>You Should Never…</vt:lpstr>
      <vt:lpstr>You Should Never… </vt:lpstr>
      <vt:lpstr>You Should Never… </vt:lpstr>
      <vt:lpstr>In case of an emergency…</vt:lpstr>
      <vt:lpstr>Remember to…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Laboratory Safety</dc:title>
  <dc:creator>Adam Goosby</dc:creator>
  <cp:lastModifiedBy>Goosby, Nicholas</cp:lastModifiedBy>
  <cp:revision>3</cp:revision>
  <dcterms:created xsi:type="dcterms:W3CDTF">2012-08-20T00:39:47Z</dcterms:created>
  <dcterms:modified xsi:type="dcterms:W3CDTF">2013-08-22T13:10:27Z</dcterms:modified>
</cp:coreProperties>
</file>